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77" r:id="rId9"/>
    <p:sldId id="278" r:id="rId10"/>
    <p:sldId id="287" r:id="rId11"/>
    <p:sldId id="262" r:id="rId12"/>
    <p:sldId id="264" r:id="rId13"/>
    <p:sldId id="265" r:id="rId14"/>
    <p:sldId id="275" r:id="rId15"/>
    <p:sldId id="266" r:id="rId16"/>
    <p:sldId id="267" r:id="rId17"/>
    <p:sldId id="268" r:id="rId18"/>
    <p:sldId id="270" r:id="rId19"/>
    <p:sldId id="271" r:id="rId20"/>
    <p:sldId id="272" r:id="rId21"/>
    <p:sldId id="273" r:id="rId22"/>
    <p:sldId id="274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amed sayed Farouk Sayed 1900626" initials="MsFS1" lastIdx="1" clrIdx="0">
    <p:extLst>
      <p:ext uri="{19B8F6BF-5375-455C-9EA6-DF929625EA0E}">
        <p15:presenceInfo xmlns:p15="http://schemas.microsoft.com/office/powerpoint/2012/main" userId="S::1900626@eng.asu.edu.eg::34c4dc9e-37a0-4196-b9b7-355c8e8828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A371A1-4A23-4044-AB0C-73400CE601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E4A23-6127-474C-8BC8-86A6581825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5F0602-1FDB-471E-9A9F-BE6B3DDFF001}" type="datetime1">
              <a:rPr lang="en-US" smtClean="0"/>
              <a:t>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37D1EA-A85F-4C24-BA1B-981DA89B99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40D89-06DB-4962-BDFA-0A65FDACAA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26CE6-7F79-4BE6-B720-4B1C70A59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638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1AA628-2D7C-4DA4-A677-955E71A29BD8}" type="datetime1">
              <a:rPr lang="en-US" smtClean="0"/>
              <a:t>1/17/2021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57C11-C908-4C18-89E9-B19E8FD49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335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FFAE8-1336-480F-AB0F-0F9A06017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A14E31-729A-4FE8-AD65-0BF349068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865C5-C18E-4929-893D-A70366F20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2775B-3417-41D1-9610-7D15659F68C6}" type="datetime1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337CC-17A9-4B89-B24A-6F823077E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Ride &amp; Roll Rats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C117E-ED4A-481B-891E-58048355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7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F2E62-EA37-4843-9142-B2E2E83C6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863F17-601D-4A0E-97EF-99C103D7A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6DCEE-708F-4448-939A-4FC1C01B7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E0F4A-B0B4-43B8-BC8E-B8C3A261CFAE}" type="datetime1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2C3D8-88F3-4395-943E-FF0E5CA4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Ride &amp; Roll Rats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29F6F-8023-425A-A864-C1F6FF0CB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7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22EC5D-C714-4840-91DD-2B9C6EDC02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1AA742-6CDC-463D-A607-E794ACB54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68630-04A9-4990-9A9B-0FCCC9565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6AC7C-A292-4FD7-9F28-173CDC6AE68B}" type="datetime1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501C0-808C-45C7-9125-D62EB9A7A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Ride &amp; Roll Rats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11D88-B61B-4869-9B3A-54754AC1A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47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B308D-7979-43F7-9D2A-C6B6D5391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68622-C0D3-4866-B996-94E3B4667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F0063-F310-4950-B1DA-645296626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C013-6EF1-4F92-ABA5-66EEEE3C01CE}" type="datetime1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B7E5E-5B58-40F3-8C34-9F8213823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Ride &amp; Roll Rats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79695-BD9F-469A-AA21-31635E598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7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062C5-0192-4D2D-AB5A-387F78C96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7729F-42C4-45D5-B9FC-954FFBBA5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47A32-4E09-47C0-8F39-FA40C2BBA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6B66F-9F92-41C7-A7CF-5BD52BA68FCC}" type="datetime1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A74CD-1031-4EAF-A9A0-C2E1F345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Ride &amp; Roll Rats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9231A-D9CB-4479-B0EA-670D186A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18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3AD6F-59B4-4E3F-BFBC-815506CD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1F9F-BC3F-4B6C-A535-668778BC9C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E8AA7-32F2-4B86-805E-87CF40EDE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AECE4-40B1-4FD9-8E34-FB503A760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1E10-9434-4B72-BCAC-02788BB1DBCA}" type="datetime1">
              <a:rPr lang="en-US" smtClean="0"/>
              <a:t>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53128-A19D-4E46-B2B9-F4C87EDF5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Ride &amp; Roll Rats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8482B-2DCA-4CB9-AA1E-8DFFD762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03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C721-BF69-47C2-B0E8-CCC534958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BF5FC-98C6-40E6-BFEB-34AACD909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107639-3ECB-434A-A546-1060B8C0A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C3F0D2-4C8B-4BB6-B1DA-0BDAA75C0C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D9D1C8-C989-454F-B4CE-25328164FC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5F2AB9-A218-4E89-A107-95AA13A04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9BB6-F7DB-4AAC-9E40-92DA229371AA}" type="datetime1">
              <a:rPr lang="en-US" smtClean="0"/>
              <a:t>1/17/2021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CE3040-A6DD-4495-AEC2-78B73FE8A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Ride &amp; Roll Rats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D849CE-4C01-401B-AB97-1BB7B0B46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57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ECCFC-299C-4FB8-B0FE-DF9560278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C061-E2F9-4CA5-9244-4983F443A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BA24-2130-44BA-9515-05849332413F}" type="datetime1">
              <a:rPr lang="en-US" smtClean="0"/>
              <a:t>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11F6A-A9EA-426E-A307-3C3E9E5B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Ride &amp; Roll Rats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851AB-355D-4879-86FC-14E5F0FAF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81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A130A3-0F8D-4524-81F3-E923A969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16125-20DF-419A-8B5E-62F6E26D1FCC}" type="datetime1">
              <a:rPr lang="en-US" smtClean="0"/>
              <a:t>1/17/2021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41A2CD-D140-4A98-A46D-1ACBF3E9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Ride &amp; Roll Rats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2509B-149F-48D5-A40E-715C11FC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7764F10C-ACF3-4406-9D88-1212AD6A42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870" y="136525"/>
            <a:ext cx="1566930" cy="1566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7E1C80-E8E4-4336-A179-19BFA77A55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525"/>
            <a:ext cx="1626733" cy="116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35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F86A-4059-40B4-911E-5611F727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FC560-11F6-4AD2-B809-36509A315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16573-648C-4033-8896-C9AB5DB6E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6D24A2-9D08-499F-BB04-2CD473E24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69BEB-3718-4280-837E-44A776887215}" type="datetime1">
              <a:rPr lang="en-US" smtClean="0"/>
              <a:t>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82F18-788A-45FB-AA9A-BFB7CC354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Ride &amp; Roll Rats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3DCA6-DC38-43FD-884B-5C631AB4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2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85BA5-975F-4817-B4A5-81EB558C9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532A87-E5D7-4798-B075-232AAD654A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1E7A4C-5385-4E89-B4FD-C570E7092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903F3-97A1-454B-830F-8851D699E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03503-79A8-4AFF-A00A-46CFCFC91191}" type="datetime1">
              <a:rPr lang="en-US" smtClean="0"/>
              <a:t>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BC3C0-D24F-416A-AD0D-5AED5E1D1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Ride &amp; Roll Rats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1BA09-3780-4047-A9CC-D625BCF29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63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F4D4D-651C-4493-A859-D4A6C119D0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84DF3-3B65-4C9D-9366-0FEA76F8DB9B}" type="datetime1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72AED-EC95-4138-9AAA-BD7EC7E1A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Ride &amp; Roll Rats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C4ADC-5C2B-4D41-8CCC-E58D854B0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87234-9DD3-4A2E-9039-02029F13545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6285D5-575C-4902-B3BB-92E065C07E0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4" y="136525"/>
            <a:ext cx="1232040" cy="884974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B480A4EB-4B30-489B-B5BE-6385740CCE5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282" y="1"/>
            <a:ext cx="1601234" cy="160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81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A88D1-FF87-4EEB-95DD-AE68EAC16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0271" y="3794336"/>
            <a:ext cx="5242259" cy="1922251"/>
          </a:xfrm>
        </p:spPr>
        <p:txBody>
          <a:bodyPr anchor="t">
            <a:normAutofit/>
          </a:bodyPr>
          <a:lstStyle/>
          <a:p>
            <a:pPr algn="l"/>
            <a:r>
              <a:rPr lang="en-US" sz="4800"/>
              <a:t>Low Voltage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0B21A5C-062F-46C2-8389-53D40F46A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83466"/>
            <a:ext cx="5549037" cy="6374535"/>
          </a:xfrm>
          <a:custGeom>
            <a:avLst/>
            <a:gdLst>
              <a:gd name="connsiteX0" fmla="*/ 2203019 w 5549037"/>
              <a:gd name="connsiteY0" fmla="*/ 0 h 6374535"/>
              <a:gd name="connsiteX1" fmla="*/ 5549037 w 5549037"/>
              <a:gd name="connsiteY1" fmla="*/ 3346018 h 6374535"/>
              <a:gd name="connsiteX2" fmla="*/ 3797930 w 5549037"/>
              <a:gd name="connsiteY2" fmla="*/ 6288190 h 6374535"/>
              <a:gd name="connsiteX3" fmla="*/ 3618689 w 5549037"/>
              <a:gd name="connsiteY3" fmla="*/ 6374535 h 6374535"/>
              <a:gd name="connsiteX4" fmla="*/ 779546 w 5549037"/>
              <a:gd name="connsiteY4" fmla="*/ 6374535 h 6374535"/>
              <a:gd name="connsiteX5" fmla="*/ 537516 w 5549037"/>
              <a:gd name="connsiteY5" fmla="*/ 6248727 h 6374535"/>
              <a:gd name="connsiteX6" fmla="*/ 74641 w 5549037"/>
              <a:gd name="connsiteY6" fmla="*/ 5927968 h 6374535"/>
              <a:gd name="connsiteX7" fmla="*/ 0 w 5549037"/>
              <a:gd name="connsiteY7" fmla="*/ 5860130 h 6374535"/>
              <a:gd name="connsiteX8" fmla="*/ 0 w 5549037"/>
              <a:gd name="connsiteY8" fmla="*/ 831906 h 6374535"/>
              <a:gd name="connsiteX9" fmla="*/ 74641 w 5549037"/>
              <a:gd name="connsiteY9" fmla="*/ 764068 h 6374535"/>
              <a:gd name="connsiteX10" fmla="*/ 2203019 w 5549037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9037" h="6374535">
                <a:moveTo>
                  <a:pt x="2203019" y="0"/>
                </a:moveTo>
                <a:cubicBezTo>
                  <a:pt x="4050974" y="0"/>
                  <a:pt x="5549037" y="1498063"/>
                  <a:pt x="5549037" y="3346018"/>
                </a:cubicBezTo>
                <a:cubicBezTo>
                  <a:pt x="5549037" y="4616487"/>
                  <a:pt x="4840968" y="5721578"/>
                  <a:pt x="3797930" y="6288190"/>
                </a:cubicBezTo>
                <a:lnTo>
                  <a:pt x="3618689" y="6374535"/>
                </a:lnTo>
                <a:lnTo>
                  <a:pt x="779546" y="6374535"/>
                </a:lnTo>
                <a:lnTo>
                  <a:pt x="537516" y="6248727"/>
                </a:lnTo>
                <a:cubicBezTo>
                  <a:pt x="374031" y="6154721"/>
                  <a:pt x="219238" y="6047301"/>
                  <a:pt x="74641" y="5927968"/>
                </a:cubicBezTo>
                <a:lnTo>
                  <a:pt x="0" y="5860130"/>
                </a:lnTo>
                <a:lnTo>
                  <a:pt x="0" y="831906"/>
                </a:lnTo>
                <a:lnTo>
                  <a:pt x="74641" y="764068"/>
                </a:lnTo>
                <a:cubicBezTo>
                  <a:pt x="653030" y="286739"/>
                  <a:pt x="1394539" y="0"/>
                  <a:pt x="220301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60AEB6-72F4-461F-9959-7FF32BAAF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97" r="29030" b="1"/>
          <a:stretch/>
        </p:blipFill>
        <p:spPr>
          <a:xfrm>
            <a:off x="1" y="647373"/>
            <a:ext cx="5385130" cy="6210629"/>
          </a:xfrm>
          <a:custGeom>
            <a:avLst/>
            <a:gdLst/>
            <a:ahLst/>
            <a:cxnLst/>
            <a:rect l="l" t="t" r="r" b="b"/>
            <a:pathLst>
              <a:path w="5385130" h="6210629">
                <a:moveTo>
                  <a:pt x="2203018" y="0"/>
                </a:moveTo>
                <a:cubicBezTo>
                  <a:pt x="3960450" y="0"/>
                  <a:pt x="5385130" y="1424680"/>
                  <a:pt x="5385130" y="3182112"/>
                </a:cubicBezTo>
                <a:cubicBezTo>
                  <a:pt x="5385130" y="4500186"/>
                  <a:pt x="4583748" y="5631087"/>
                  <a:pt x="3441640" y="6114158"/>
                </a:cubicBezTo>
                <a:lnTo>
                  <a:pt x="3178061" y="6210629"/>
                </a:lnTo>
                <a:lnTo>
                  <a:pt x="1233206" y="6210629"/>
                </a:lnTo>
                <a:lnTo>
                  <a:pt x="1108901" y="6171135"/>
                </a:lnTo>
                <a:cubicBezTo>
                  <a:pt x="767738" y="6046219"/>
                  <a:pt x="453928" y="5864559"/>
                  <a:pt x="178899" y="5637585"/>
                </a:cubicBezTo>
                <a:lnTo>
                  <a:pt x="0" y="5474990"/>
                </a:lnTo>
                <a:lnTo>
                  <a:pt x="0" y="889234"/>
                </a:lnTo>
                <a:lnTo>
                  <a:pt x="178899" y="726640"/>
                </a:lnTo>
                <a:cubicBezTo>
                  <a:pt x="728956" y="272693"/>
                  <a:pt x="1434142" y="0"/>
                  <a:pt x="2203018" y="0"/>
                </a:cubicBezTo>
                <a:close/>
              </a:path>
            </a:pathLst>
          </a:cu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E5F7A260-DA59-428B-8C51-708D2931DE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1" r="2" b="22947"/>
          <a:stretch/>
        </p:blipFill>
        <p:spPr>
          <a:xfrm>
            <a:off x="5398355" y="1"/>
            <a:ext cx="4151376" cy="2349401"/>
          </a:xfrm>
          <a:custGeom>
            <a:avLst/>
            <a:gdLst/>
            <a:ahLst/>
            <a:cxnLst/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74B4847-24CA-4A84-B33D-2C5F0FA11C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27547" y="603503"/>
            <a:ext cx="1664330" cy="36576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19/1/2021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3967C12-D143-4EE6-A5DA-5CEDCC6D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106415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13E87234-9DD3-4A2E-9039-02029F135454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339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5025CE-F77F-478C-B5CA-14F5575006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587" y="0"/>
            <a:ext cx="12188413" cy="6858000"/>
          </a:xfrm>
          <a:prstGeom prst="rect">
            <a:avLst/>
          </a:prstGeom>
        </p:spPr>
      </p:pic>
      <p:sp>
        <p:nvSpPr>
          <p:cNvPr id="9" name="Title 9">
            <a:extLst>
              <a:ext uri="{FF2B5EF4-FFF2-40B4-BE49-F238E27FC236}">
                <a16:creationId xmlns:a16="http://schemas.microsoft.com/office/drawing/2014/main" id="{8CDCCA42-7A25-4DCF-93B8-0437B119C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7909"/>
            <a:ext cx="10515600" cy="56056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The optimum way to calculate wheel’s RPM?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55B425-32CD-4EA4-B09C-7A590BEA00CD}"/>
              </a:ext>
            </a:extLst>
          </p:cNvPr>
          <p:cNvSpPr txBox="1">
            <a:spLocks/>
          </p:cNvSpPr>
          <p:nvPr/>
        </p:nvSpPr>
        <p:spPr>
          <a:xfrm>
            <a:off x="7013359" y="1882066"/>
            <a:ext cx="4317507" cy="30361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Multilabel Detections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/>
              <a:t>1.The sensor detects the 4 blots.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/>
              <a:t>2. Calculate the time to detect each blot.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/>
              <a:t>2.Store the time for the 4 detections into a buffer.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/>
              <a:t>3.Calculate RPM due to sum of the four detections(1REV)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0EBD87C3-0FE5-4A89-BF9E-FCEC3D64A4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0E01E10-9434-4B72-BCAC-02788BB1DBCA}" type="datetime1">
              <a:rPr lang="en-US"/>
              <a:pPr/>
              <a:t>1/20/2021</a:t>
            </a:fld>
            <a:endParaRPr lang="en-US" dirty="0"/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330B383C-0CB0-4A94-B4C3-5E26CA98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3E87234-9DD3-4A2E-9039-02029F135454}" type="slidenum">
              <a:rPr lang="en-US" smtClean="0"/>
              <a:t>10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0A7AFD-00F2-4C93-B72F-639B7C31A134}"/>
              </a:ext>
            </a:extLst>
          </p:cNvPr>
          <p:cNvSpPr/>
          <p:nvPr/>
        </p:nvSpPr>
        <p:spPr>
          <a:xfrm>
            <a:off x="297616" y="4505821"/>
            <a:ext cx="5314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Why not to use</a:t>
            </a:r>
            <a:r>
              <a:rPr lang="en-US" dirty="0"/>
              <a:t>: If the blots are not exactly spaced that </a:t>
            </a:r>
          </a:p>
          <a:p>
            <a:r>
              <a:rPr lang="en-US" dirty="0"/>
              <a:t>causes RPM indication to be erratic.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31E47E-61BA-4AEE-A651-447C9511CC92}"/>
              </a:ext>
            </a:extLst>
          </p:cNvPr>
          <p:cNvSpPr/>
          <p:nvPr/>
        </p:nvSpPr>
        <p:spPr>
          <a:xfrm>
            <a:off x="6720396" y="4998157"/>
            <a:ext cx="5468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Why not to use: </a:t>
            </a:r>
            <a:r>
              <a:rPr lang="en-US" dirty="0"/>
              <a:t>there will be a very slightly delay due to getting the RPM value every </a:t>
            </a:r>
            <a:r>
              <a:rPr lang="en-US" b="1" dirty="0"/>
              <a:t>1</a:t>
            </a:r>
            <a:r>
              <a:rPr lang="en-US" dirty="0"/>
              <a:t> complete Revolution.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E79F9C-DF5E-4451-A306-2792586EDAA3}"/>
              </a:ext>
            </a:extLst>
          </p:cNvPr>
          <p:cNvSpPr/>
          <p:nvPr/>
        </p:nvSpPr>
        <p:spPr>
          <a:xfrm>
            <a:off x="297616" y="5306925"/>
            <a:ext cx="5314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Why to use</a:t>
            </a:r>
            <a:r>
              <a:rPr lang="en-US" dirty="0"/>
              <a:t>: the highest RPM Refresh rate you can get</a:t>
            </a:r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BA95A7-3C08-45CA-A9C8-9D980F3E0400}"/>
              </a:ext>
            </a:extLst>
          </p:cNvPr>
          <p:cNvSpPr/>
          <p:nvPr/>
        </p:nvSpPr>
        <p:spPr>
          <a:xfrm>
            <a:off x="6723983" y="5694928"/>
            <a:ext cx="5468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Why to use</a:t>
            </a:r>
            <a:r>
              <a:rPr lang="en-US" dirty="0"/>
              <a:t>: You can get more accurate readings.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73D9E3-0245-4979-8942-72933435AF74}"/>
              </a:ext>
            </a:extLst>
          </p:cNvPr>
          <p:cNvSpPr txBox="1"/>
          <p:nvPr/>
        </p:nvSpPr>
        <p:spPr>
          <a:xfrm>
            <a:off x="455094" y="1796945"/>
            <a:ext cx="515654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One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Detection</a:t>
            </a:r>
            <a:endParaRPr lang="en-US" sz="3600" dirty="0"/>
          </a:p>
          <a:p>
            <a:r>
              <a:rPr lang="en-US" sz="2400" dirty="0"/>
              <a:t>1.The sensor detects one blot.</a:t>
            </a:r>
          </a:p>
          <a:p>
            <a:r>
              <a:rPr lang="en-US" sz="2400" dirty="0"/>
              <a:t>2.Calculate the time to detect that blot.</a:t>
            </a:r>
          </a:p>
          <a:p>
            <a:r>
              <a:rPr lang="en-US" sz="2400" dirty="0"/>
              <a:t>3.Calculate the RPM.</a:t>
            </a:r>
          </a:p>
          <a:p>
            <a:r>
              <a:rPr lang="en-US" sz="2400" dirty="0"/>
              <a:t>4.Divide RPM value by PPR(4).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68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3" grpId="0"/>
      <p:bldP spid="14" grpId="0"/>
      <p:bldP spid="15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CBC6C7D-3EF1-4D06-9DF4-67AC49B7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88413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E0EA8A-23F1-443C-AF08-8B3388C71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82365"/>
            <a:ext cx="10852103" cy="655314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chemeClr val="accent1"/>
                </a:solidFill>
              </a:rPr>
              <a:t>CAN Message Organization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2508ED-0214-4FD1-BDDA-F0116A3D1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37680"/>
            <a:ext cx="5157787" cy="377300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If the rear wheel’s RPM does matter</a:t>
            </a:r>
          </a:p>
          <a:p>
            <a:pPr marL="0" indent="0">
              <a:buNone/>
            </a:pPr>
            <a:r>
              <a:rPr lang="en-US" dirty="0"/>
              <a:t>CAN Message’s payload will consist of 8 bytes:</a:t>
            </a:r>
          </a:p>
          <a:p>
            <a:pPr marL="0" indent="0">
              <a:buNone/>
            </a:pPr>
            <a:r>
              <a:rPr lang="en-US" dirty="0"/>
              <a:t>2 bytes (Front Left RPM) </a:t>
            </a:r>
          </a:p>
          <a:p>
            <a:pPr marL="0" indent="0">
              <a:buNone/>
            </a:pPr>
            <a:r>
              <a:rPr lang="en-US" dirty="0"/>
              <a:t>2 bytes (Front Right RPM)</a:t>
            </a:r>
          </a:p>
          <a:p>
            <a:pPr marL="0" indent="0">
              <a:buNone/>
            </a:pPr>
            <a:r>
              <a:rPr lang="en-US" dirty="0"/>
              <a:t>2 Bytes (Speed)</a:t>
            </a:r>
          </a:p>
          <a:p>
            <a:pPr marL="0" indent="0">
              <a:buNone/>
            </a:pPr>
            <a:r>
              <a:rPr lang="en-US" dirty="0"/>
              <a:t>2 Bytes (Time Stamp)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EE5EB49-BF0E-4121-AAA4-FDFB5BF8EC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1837679"/>
            <a:ext cx="5160961" cy="377300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If the rear wheel’s RPM doesn’t matter</a:t>
            </a:r>
          </a:p>
          <a:p>
            <a:pPr marL="0" indent="0">
              <a:buNone/>
            </a:pPr>
            <a:r>
              <a:rPr lang="en-US" dirty="0"/>
              <a:t>CAN Message’s payload will consist of 8 bytes:</a:t>
            </a:r>
          </a:p>
          <a:p>
            <a:pPr marL="0" indent="0">
              <a:buNone/>
            </a:pPr>
            <a:r>
              <a:rPr lang="en-US" dirty="0"/>
              <a:t>2 bytes (Front Left RPM) </a:t>
            </a:r>
          </a:p>
          <a:p>
            <a:pPr marL="0" indent="0">
              <a:buNone/>
            </a:pPr>
            <a:r>
              <a:rPr lang="en-US" dirty="0"/>
              <a:t>2 bytes (Front Right RPM)</a:t>
            </a:r>
          </a:p>
          <a:p>
            <a:pPr marL="0" indent="0">
              <a:buNone/>
            </a:pPr>
            <a:r>
              <a:rPr lang="en-US" dirty="0"/>
              <a:t>2 Bytes (Rear Left RPM)</a:t>
            </a:r>
          </a:p>
          <a:p>
            <a:pPr marL="0" indent="0">
              <a:buNone/>
            </a:pPr>
            <a:r>
              <a:rPr lang="en-US" dirty="0"/>
              <a:t>2 Bytes (Rear Right RPM)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3CD476-3AEF-49BE-B51C-BB9B7096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1E10-9434-4B72-BCAC-02788BB1DBCA}" type="datetime1">
              <a:rPr lang="en-US"/>
              <a:pPr/>
              <a:t>1/20/2021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68AFD51-CC59-49C0-92F4-B4CA7335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F9D74-B407-46F8-8111-46DDE1EEA4F0}"/>
              </a:ext>
            </a:extLst>
          </p:cNvPr>
          <p:cNvSpPr/>
          <p:nvPr/>
        </p:nvSpPr>
        <p:spPr>
          <a:xfrm>
            <a:off x="838200" y="5675635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We Can Send the speed over CAN bus at it is integer value, the Fraction part may not be critical.</a:t>
            </a:r>
          </a:p>
        </p:txBody>
      </p:sp>
    </p:spTree>
    <p:extLst>
      <p:ext uri="{BB962C8B-B14F-4D97-AF65-F5344CB8AC3E}">
        <p14:creationId xmlns:p14="http://schemas.microsoft.com/office/powerpoint/2010/main" val="40099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CBC6C7D-3EF1-4D06-9DF4-67AC49B7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88413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E3CB62E-9249-4F2F-B0D2-C2E9B777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7909"/>
            <a:ext cx="10515600" cy="802414"/>
          </a:xfrm>
        </p:spPr>
        <p:txBody>
          <a:bodyPr/>
          <a:lstStyle/>
          <a:p>
            <a:pPr algn="ctr"/>
            <a:r>
              <a:rPr lang="en-US" b="1" dirty="0"/>
              <a:t>Code enhancement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BEF0D67-7724-43AD-9A84-EBD168CA2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139518"/>
            <a:ext cx="6258709" cy="1429305"/>
          </a:xfrm>
        </p:spPr>
        <p:txBody>
          <a:bodyPr/>
          <a:lstStyle/>
          <a:p>
            <a:r>
              <a:rPr lang="en-US" dirty="0"/>
              <a:t>Timer resolution is constant and can be calculated outside the ISR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23B3A-C587-4264-991F-36D9AAE34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1E10-9434-4B72-BCAC-02788BB1DBCA}" type="datetime1">
              <a:rPr lang="en-US"/>
              <a:pPr/>
              <a:t>1/20/2021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BEA0C-33C1-4591-A4A6-C2AC5DD4A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A7F49F-46D6-43FB-B9D8-3B6D54CF9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92" y="2956577"/>
            <a:ext cx="7926954" cy="612245"/>
          </a:xfrm>
          <a:prstGeom prst="rect">
            <a:avLst/>
          </a:prstGeom>
        </p:spPr>
      </p:pic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C4457F96-206E-4D82-87C5-D2094D11E709}"/>
              </a:ext>
            </a:extLst>
          </p:cNvPr>
          <p:cNvSpPr txBox="1">
            <a:spLocks/>
          </p:cNvSpPr>
          <p:nvPr/>
        </p:nvSpPr>
        <p:spPr>
          <a:xfrm>
            <a:off x="838198" y="3529022"/>
            <a:ext cx="6258709" cy="1830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Avoid registers direct accessing 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D288BD-E325-4C3B-BD7C-6F346646D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92" y="4002199"/>
            <a:ext cx="8596924" cy="383684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2F19A355-266C-46E0-8808-02895B5A3EF0}"/>
              </a:ext>
            </a:extLst>
          </p:cNvPr>
          <p:cNvSpPr/>
          <p:nvPr/>
        </p:nvSpPr>
        <p:spPr>
          <a:xfrm>
            <a:off x="4847501" y="4471008"/>
            <a:ext cx="484632" cy="5774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6324305-5C7A-4AC3-96DE-A3FEA88FD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92" y="5148245"/>
            <a:ext cx="8974795" cy="50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0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5" grpId="0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CBC6C7D-3EF1-4D06-9DF4-67AC49B7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35568"/>
            <a:ext cx="12125199" cy="6822432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BEF0D67-7724-43AD-9A84-EBD168CA2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6431" y="1136343"/>
            <a:ext cx="11825056" cy="3633961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Better timer overflow handling</a:t>
            </a:r>
            <a:endParaRPr lang="en-US" b="1" dirty="0"/>
          </a:p>
          <a:p>
            <a:pPr marL="0" indent="0">
              <a:buNone/>
            </a:pPr>
            <a:r>
              <a:rPr lang="en-US" sz="2400" dirty="0"/>
              <a:t>Instead of implementing a sperate function that is running in the super loop, and doing multiplication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66B29F01-5390-4009-AB33-B4FB08F27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1E10-9434-4B72-BCAC-02788BB1DBCA}" type="datetime1">
              <a:rPr lang="en-US"/>
              <a:pPr/>
              <a:t>1/20/2021</a:t>
            </a:fld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701D09E-4DDB-49D8-B1DA-DA2C17DE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13</a:t>
            </a:fld>
            <a:endParaRPr lang="en-US"/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42E54284-83AD-48CF-BC52-6CE678EF1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17" y="2385037"/>
            <a:ext cx="4275190" cy="23852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B495F22-E36F-4528-9AA3-896501D20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393" y="3764332"/>
            <a:ext cx="5464013" cy="243861"/>
          </a:xfrm>
          <a:prstGeom prst="rect">
            <a:avLst/>
          </a:prstGeom>
        </p:spPr>
      </p:pic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DF93D34D-C8B3-4CA4-9B0C-3C3EB89EBB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824" y="2385037"/>
            <a:ext cx="4793395" cy="11126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2A2A5F5-BBE9-469C-8B86-6BAF881E7CCA}"/>
              </a:ext>
            </a:extLst>
          </p:cNvPr>
          <p:cNvSpPr txBox="1"/>
          <p:nvPr/>
        </p:nvSpPr>
        <p:spPr>
          <a:xfrm>
            <a:off x="99448" y="4685011"/>
            <a:ext cx="11825056" cy="1951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can be handled in more simple way </a:t>
            </a:r>
          </a:p>
          <a:p>
            <a:r>
              <a:rPr lang="en-US" sz="2400" dirty="0"/>
              <a:t>using if condition.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9" name="Picture 28" descr="Text&#10;&#10;Description automatically generated">
            <a:extLst>
              <a:ext uri="{FF2B5EF4-FFF2-40B4-BE49-F238E27FC236}">
                <a16:creationId xmlns:a16="http://schemas.microsoft.com/office/drawing/2014/main" id="{7B7A8F2E-7A4F-4567-BC1B-7801FD245B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210" y="4865175"/>
            <a:ext cx="5540220" cy="1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8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CBC6C7D-3EF1-4D06-9DF4-67AC49B7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7416" y="0"/>
            <a:ext cx="12188413" cy="68580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F3A9A60-D934-491B-896D-78E941578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1E10-9434-4B72-BCAC-02788BB1DBCA}" type="datetime1">
              <a:rPr lang="en-US"/>
              <a:pPr/>
              <a:t>1/20/2021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13CE133-9548-45CC-9BA5-ECC217760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14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7D9D35-EC93-4243-9E8D-CAE8AE5FF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406" y="1231123"/>
            <a:ext cx="10515600" cy="523220"/>
          </a:xfrm>
        </p:spPr>
        <p:txBody>
          <a:bodyPr/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Less time serving the ISR</a:t>
            </a:r>
          </a:p>
          <a:p>
            <a:pPr marL="0" indent="0">
              <a:buNone/>
            </a:pPr>
            <a:r>
              <a:rPr lang="en-US" sz="2400" dirty="0"/>
              <a:t>				</a:t>
            </a:r>
            <a:endParaRPr lang="en-US" dirty="0"/>
          </a:p>
        </p:txBody>
      </p:sp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53E4A4B-6D03-42C6-BFCF-AC925A6A3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469" y="3416746"/>
            <a:ext cx="3501147" cy="2210131"/>
          </a:xfrm>
          <a:prstGeom prst="rect">
            <a:avLst/>
          </a:prstGeom>
        </p:spPr>
      </p:pic>
      <p:pic>
        <p:nvPicPr>
          <p:cNvPr id="15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66D1B48-A701-4DA3-ADAD-68BD5E680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76" y="3509235"/>
            <a:ext cx="3342224" cy="20251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4935A6-9546-4ADB-B07E-80B18B528EB3}"/>
              </a:ext>
            </a:extLst>
          </p:cNvPr>
          <p:cNvSpPr txBox="1"/>
          <p:nvPr/>
        </p:nvSpPr>
        <p:spPr>
          <a:xfrm>
            <a:off x="542057" y="2407674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ISR does all calculations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CF6D37-6114-48C2-A0F3-258C329B5C7E}"/>
              </a:ext>
            </a:extLst>
          </p:cNvPr>
          <p:cNvSpPr txBox="1"/>
          <p:nvPr/>
        </p:nvSpPr>
        <p:spPr>
          <a:xfrm>
            <a:off x="6453326" y="2407674"/>
            <a:ext cx="57386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ISR just store ICU Values And the main code does all calculations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9C3527-FBCA-4925-B0D6-5D1DBD5319D6}"/>
              </a:ext>
            </a:extLst>
          </p:cNvPr>
          <p:cNvSpPr txBox="1"/>
          <p:nvPr/>
        </p:nvSpPr>
        <p:spPr>
          <a:xfrm>
            <a:off x="1722269" y="5925463"/>
            <a:ext cx="8460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We'll save nine times the time</a:t>
            </a:r>
          </a:p>
        </p:txBody>
      </p:sp>
    </p:spTree>
    <p:extLst>
      <p:ext uri="{BB962C8B-B14F-4D97-AF65-F5344CB8AC3E}">
        <p14:creationId xmlns:p14="http://schemas.microsoft.com/office/powerpoint/2010/main" val="68441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7" grpId="0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CBC6C7D-3EF1-4D06-9DF4-67AC49B7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88413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E3CB62E-9249-4F2F-B0D2-C2E9B777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8091"/>
            <a:ext cx="10515600" cy="763225"/>
          </a:xfrm>
        </p:spPr>
        <p:txBody>
          <a:bodyPr/>
          <a:lstStyle/>
          <a:p>
            <a:pPr algn="ctr"/>
            <a:r>
              <a:rPr lang="en-US" dirty="0"/>
              <a:t>	</a:t>
            </a:r>
            <a:r>
              <a:rPr lang="en-US" b="1" dirty="0">
                <a:solidFill>
                  <a:schemeClr val="accent1"/>
                </a:solidFill>
              </a:rPr>
              <a:t>Design enhancement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DBBCAF09-4E49-4E10-94DE-3A5C2C9F4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1E10-9434-4B72-BCAC-02788BB1DBCA}" type="datetime1">
              <a:rPr lang="en-US"/>
              <a:pPr/>
              <a:t>1/20/2021</a:t>
            </a:fld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5F123DF-2C2A-4965-82CD-73DBEDAC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15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B01AB-2EA9-48E4-9678-DC8378A43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57878" cy="4530725"/>
          </a:xfrm>
        </p:spPr>
        <p:txBody>
          <a:bodyPr/>
          <a:lstStyle/>
          <a:p>
            <a:r>
              <a:rPr lang="en-US" dirty="0"/>
              <a:t>Implement getter functions instead of using </a:t>
            </a:r>
            <a:r>
              <a:rPr lang="en-US" dirty="0">
                <a:solidFill>
                  <a:schemeClr val="accent1"/>
                </a:solidFill>
              </a:rPr>
              <a:t>extern</a:t>
            </a:r>
            <a:r>
              <a:rPr lang="en-US" dirty="0"/>
              <a:t> keyword: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BE2DE5-8D23-46CE-86AA-CF59BB82B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65" y="3266327"/>
            <a:ext cx="4539227" cy="223695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B05A880-745B-4F48-B25F-0F4B2FB0321E}"/>
              </a:ext>
            </a:extLst>
          </p:cNvPr>
          <p:cNvSpPr/>
          <p:nvPr/>
        </p:nvSpPr>
        <p:spPr>
          <a:xfrm>
            <a:off x="5690420" y="4142490"/>
            <a:ext cx="73457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94401929-8A92-4906-9886-1D0B588077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621" y="3563843"/>
            <a:ext cx="5471086" cy="14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build="p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CBC6C7D-3EF1-4D06-9DF4-67AC49B7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88413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701D3-2DE3-4322-94BA-CAC85F8BC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1E10-9434-4B72-BCAC-02788BB1DBCA}" type="datetime1">
              <a:rPr lang="en-US"/>
              <a:pPr/>
              <a:t>1/20/2021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D9F1B-888F-4801-BDD4-3818D2D5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EDE9E-BB2A-4338-8BF6-2B1E89FD3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</a:t>
            </a:r>
            <a:r>
              <a:rPr lang="en-US" dirty="0">
                <a:solidFill>
                  <a:schemeClr val="accent1"/>
                </a:solidFill>
              </a:rPr>
              <a:t> static</a:t>
            </a:r>
            <a:r>
              <a:rPr lang="en-US" dirty="0"/>
              <a:t> keyword in file scope variables: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AB06F8DB-B719-4B2C-8812-654B97ABB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65576"/>
            <a:ext cx="4137948" cy="231194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B77EFFF-AA9C-4C99-927D-4121B4EDDD5A}"/>
              </a:ext>
            </a:extLst>
          </p:cNvPr>
          <p:cNvSpPr/>
          <p:nvPr/>
        </p:nvSpPr>
        <p:spPr>
          <a:xfrm>
            <a:off x="5455174" y="407923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1A5E84AD-7B8F-4683-9805-AB3061E66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682" y="3165575"/>
            <a:ext cx="4061812" cy="23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E3CB62E-9249-4F2F-B0D2-C2E9B777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1838"/>
            <a:ext cx="10515600" cy="974324"/>
          </a:xfrm>
        </p:spPr>
        <p:txBody>
          <a:bodyPr/>
          <a:lstStyle/>
          <a:p>
            <a:pPr algn="ctr"/>
            <a:r>
              <a:rPr lang="en-US" sz="6800" b="1" dirty="0">
                <a:solidFill>
                  <a:schemeClr val="tx2">
                    <a:lumMod val="50000"/>
                  </a:schemeClr>
                </a:solidFill>
              </a:rPr>
              <a:t>Data Acquisition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2FA9FB8-F72D-4ED8-908F-C4A674D5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1E10-9434-4B72-BCAC-02788BB1DBCA}" type="datetime1">
              <a:rPr lang="en-US"/>
              <a:pPr/>
              <a:t>1/20/2021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3B0B4A-93F5-41FD-A4F0-2AD376E9C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37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CBC6C7D-3EF1-4D06-9DF4-67AC49B7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88413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E3CB62E-9249-4F2F-B0D2-C2E9B777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7793"/>
            <a:ext cx="10515600" cy="802414"/>
          </a:xfrm>
        </p:spPr>
        <p:txBody>
          <a:bodyPr/>
          <a:lstStyle/>
          <a:p>
            <a:pPr algn="ctr"/>
            <a:r>
              <a:rPr lang="en-US" sz="5400" b="1" dirty="0">
                <a:solidFill>
                  <a:schemeClr val="accent1"/>
                </a:solidFill>
              </a:rPr>
              <a:t>Old integration issues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70A4CB-3798-4D0C-9597-5FBC3187C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1E10-9434-4B72-BCAC-02788BB1DBCA}" type="datetime1">
              <a:rPr lang="en-US"/>
              <a:pPr/>
              <a:t>1/20/2021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4E0C6E-022F-4DAE-9B2A-CED69D8AC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50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CBC6C7D-3EF1-4D06-9DF4-67AC49B7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88413" cy="6858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E62027-A399-4A37-9ED1-18C56906DA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6" y="1825625"/>
            <a:ext cx="3663781" cy="455936"/>
          </a:xfrm>
        </p:spPr>
      </p:pic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25FFA51-62AA-4521-9F34-3097C11E67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22" y="2281561"/>
            <a:ext cx="4627190" cy="2166152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A726A-46CA-4110-950F-AF1E33F1A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1E10-9434-4B72-BCAC-02788BB1DBCA}" type="datetime1">
              <a:rPr lang="en-US"/>
              <a:pPr/>
              <a:t>1/20/2021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E534C-4A90-46F6-921C-C1C7CEFF9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19</a:t>
            </a:fld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AD12904-3C5C-4225-86AE-F84AB43C2CB0}"/>
              </a:ext>
            </a:extLst>
          </p:cNvPr>
          <p:cNvSpPr/>
          <p:nvPr/>
        </p:nvSpPr>
        <p:spPr>
          <a:xfrm>
            <a:off x="5793802" y="319945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5353D2-4BC1-43C6-BD30-15790AA57F4E}"/>
              </a:ext>
            </a:extLst>
          </p:cNvPr>
          <p:cNvSpPr txBox="1"/>
          <p:nvPr/>
        </p:nvSpPr>
        <p:spPr>
          <a:xfrm>
            <a:off x="7306322" y="3057049"/>
            <a:ext cx="41883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External</a:t>
            </a:r>
            <a:r>
              <a:rPr lang="en-US" dirty="0"/>
              <a:t> </a:t>
            </a:r>
            <a:r>
              <a:rPr lang="en-US" sz="4400" dirty="0"/>
              <a:t>Interrupt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A62571-8445-4910-BDEA-AA42DD2D4E98}"/>
              </a:ext>
            </a:extLst>
          </p:cNvPr>
          <p:cNvSpPr txBox="1"/>
          <p:nvPr/>
        </p:nvSpPr>
        <p:spPr>
          <a:xfrm>
            <a:off x="213556" y="5338610"/>
            <a:ext cx="12138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Causes: </a:t>
            </a:r>
            <a:r>
              <a:rPr lang="en-US" sz="2800" dirty="0"/>
              <a:t>Saving CPU Cycles in the super loop checking if switch it is pressed or not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39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F17A5-CA15-4443-8C2B-9FEE16943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sz="6800" dirty="0">
                <a:solidFill>
                  <a:schemeClr val="tx2"/>
                </a:solidFill>
              </a:rPr>
              <a:t>Wheel Speed module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0DB12-C2A0-470C-B812-0E158823B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1E10-9434-4B72-BCAC-02788BB1DBCA}" type="datetime1">
              <a:rPr lang="en-US"/>
              <a:pPr/>
              <a:t>1/20/2021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64917-30F4-4BE2-B53F-920BFA4A9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98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CBC6C7D-3EF1-4D06-9DF4-67AC49B7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88413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E3CB62E-9249-4F2F-B0D2-C2E9B777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7909"/>
            <a:ext cx="10515600" cy="80241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Events</a:t>
            </a:r>
            <a:r>
              <a:rPr lang="en-US" b="1" i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Delay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44D801D0-4E32-4541-A863-2A29D6596F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4" y="1937562"/>
            <a:ext cx="4114800" cy="1690449"/>
          </a:xfrm>
        </p:spPr>
      </p:pic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81E18C64-7107-4D61-9B80-E9CC6B3200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34" y="2030323"/>
            <a:ext cx="5181600" cy="3773682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6DDF7-6258-4CB6-9CD0-592A5EC20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1E10-9434-4B72-BCAC-02788BB1DBCA}" type="datetime1">
              <a:rPr lang="en-US"/>
              <a:pPr/>
              <a:t>1/20/2021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0B6FC-4BC7-4831-8E13-32DB84BB2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20</a:t>
            </a:fld>
            <a:endParaRPr lang="en-US"/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3E30E0C-D6C7-41ED-855D-7E056154F5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4" y="4075213"/>
            <a:ext cx="5048464" cy="216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4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CBC6C7D-3EF1-4D06-9DF4-67AC49B7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587" y="-11541"/>
            <a:ext cx="12188413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E3CB62E-9249-4F2F-B0D2-C2E9B777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7909"/>
            <a:ext cx="10515600" cy="80241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Random sample timing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BEF0D67-7724-43AD-9A84-EBD168CA2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9434" y="2192784"/>
            <a:ext cx="5181600" cy="4323812"/>
          </a:xfrm>
        </p:spPr>
        <p:txBody>
          <a:bodyPr/>
          <a:lstStyle/>
          <a:p>
            <a:r>
              <a:rPr lang="en-US" b="1" dirty="0"/>
              <a:t>Example</a:t>
            </a:r>
          </a:p>
          <a:p>
            <a:pPr marL="0" indent="0">
              <a:buNone/>
            </a:pPr>
            <a:r>
              <a:rPr lang="en-US" dirty="0"/>
              <a:t>MPU Read functions in super loop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3B666CF2-8407-4EEA-A8AB-10BFF554EC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34" y="3269773"/>
            <a:ext cx="5181600" cy="2766699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7A50BD-47CB-46B1-B3A3-55724FE47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1E10-9434-4B72-BCAC-02788BB1DBCA}" type="datetime1">
              <a:rPr lang="en-US"/>
              <a:pPr/>
              <a:t>1/20/2021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7F61B-B446-4251-97AF-BDF29D2BC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21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A5EF703-83F2-45D3-98B4-44DC80CF2C49}"/>
              </a:ext>
            </a:extLst>
          </p:cNvPr>
          <p:cNvSpPr/>
          <p:nvPr/>
        </p:nvSpPr>
        <p:spPr>
          <a:xfrm>
            <a:off x="5691929" y="4092005"/>
            <a:ext cx="804554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ABF292A8-BD7F-4174-89B0-E622EA9CB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41" y="3269773"/>
            <a:ext cx="5519400" cy="26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4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build="p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CBC6C7D-3EF1-4D06-9DF4-67AC49B7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88413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E3CB62E-9249-4F2F-B0D2-C2E9B777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7909"/>
            <a:ext cx="10515600" cy="80241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Priority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BEF0D67-7724-43AD-9A84-EBD168CA2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65259"/>
            <a:ext cx="10515600" cy="315246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sz="3600" dirty="0"/>
              <a:t>In this design there is no place for Priority functions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8DC600-F039-416D-A245-CB183FD22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1E10-9434-4B72-BCAC-02788BB1DBCA}" type="datetime1">
              <a:rPr lang="en-US"/>
              <a:pPr/>
              <a:t>1/20/2021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77FB8-E065-4C40-A15F-E70480B2B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7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A46B1-FEC9-401C-AEB9-46422672C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sz="8000" dirty="0">
                <a:solidFill>
                  <a:schemeClr val="tx2"/>
                </a:solidFill>
              </a:rPr>
              <a:t>Solution</a:t>
            </a:r>
            <a:endParaRPr lang="en-US" sz="8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E17E2B-64BF-4CB5-8F58-4C8A7D2E8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1E10-9434-4B72-BCAC-02788BB1DBCA}" type="datetime1">
              <a:rPr lang="en-US" smtClean="0"/>
              <a:t>1/20/2021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636A6-0228-4C21-B53E-650FBD524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76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C5252E-9E59-4B04-98A4-13FD2AFA5E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8841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4535FF-58B7-4A8A-8DB5-84333604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331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Real Time Operating System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(RTOS)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EC907-C347-444F-9776-0FB2A94BA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1E10-9434-4B72-BCAC-02788BB1DBCA}" type="datetime1">
              <a:rPr lang="en-US" smtClean="0"/>
              <a:t>1/20/2021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5EB275-37CC-4DC7-A756-0437A64B3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89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F4D80F3-3C04-4F9A-BC06-94494F990C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88413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0FB8D-15D9-4F00-9890-97AFBD5B0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825625"/>
            <a:ext cx="12192000" cy="4351338"/>
          </a:xfrm>
        </p:spPr>
        <p:txBody>
          <a:bodyPr/>
          <a:lstStyle/>
          <a:p>
            <a:pPr algn="ctr"/>
            <a:endParaRPr lang="en-US" sz="6800" b="1" dirty="0"/>
          </a:p>
          <a:p>
            <a:pPr algn="ctr"/>
            <a:r>
              <a:rPr lang="en-US" sz="6800" b="1" dirty="0"/>
              <a:t>Why using RTOS?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FB857-C989-4CB8-972B-1A9D7C5C6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1E10-9434-4B72-BCAC-02788BB1DBCA}" type="datetime1">
              <a:rPr lang="en-US" smtClean="0"/>
              <a:t>1/20/2021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CA296-D35A-48F6-A39E-3ACAA2E6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27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732E66D-EBE3-4B9B-88C1-B54D95F88D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88413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27566-BD2B-4020-953D-2714D9343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910258"/>
            <a:ext cx="10356542" cy="535835"/>
          </a:xfrm>
        </p:spPr>
        <p:txBody>
          <a:bodyPr/>
          <a:lstStyle/>
          <a:p>
            <a:r>
              <a:rPr lang="en-US" dirty="0"/>
              <a:t>Avoiding Events delay, data overrun.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17C99-FAA3-4A9B-A40F-C60856139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1E10-9434-4B72-BCAC-02788BB1DBCA}" type="datetime1">
              <a:rPr lang="en-US" smtClean="0"/>
              <a:t>1/20/2021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F3CE8-4C1B-4972-A769-5D9A8190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26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5A33E0-92FF-445B-8F54-88CA2C3AA8E6}"/>
              </a:ext>
            </a:extLst>
          </p:cNvPr>
          <p:cNvSpPr txBox="1">
            <a:spLocks/>
          </p:cNvSpPr>
          <p:nvPr/>
        </p:nvSpPr>
        <p:spPr>
          <a:xfrm>
            <a:off x="838200" y="4293763"/>
            <a:ext cx="10356542" cy="5358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getting the data whenever the value changed if you want.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0F4A9F-5911-4F8A-864F-EC45DA932712}"/>
              </a:ext>
            </a:extLst>
          </p:cNvPr>
          <p:cNvSpPr txBox="1"/>
          <p:nvPr/>
        </p:nvSpPr>
        <p:spPr>
          <a:xfrm>
            <a:off x="3870663" y="1231591"/>
            <a:ext cx="3778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Solving delays</a:t>
            </a:r>
          </a:p>
        </p:txBody>
      </p:sp>
    </p:spTree>
    <p:extLst>
      <p:ext uri="{BB962C8B-B14F-4D97-AF65-F5344CB8AC3E}">
        <p14:creationId xmlns:p14="http://schemas.microsoft.com/office/powerpoint/2010/main" val="363626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D5DED97-9FB7-4957-8132-4A620E3313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-230820"/>
            <a:ext cx="12188413" cy="70888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C1F22-9B03-42EE-ACA4-B294B0D64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461641"/>
            <a:ext cx="12192000" cy="740022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b="1" dirty="0">
                <a:solidFill>
                  <a:schemeClr val="accent1"/>
                </a:solidFill>
              </a:rPr>
              <a:t>Solving random timing issues </a:t>
            </a:r>
          </a:p>
        </p:txBody>
      </p:sp>
      <p:pic>
        <p:nvPicPr>
          <p:cNvPr id="9" name="Content Placeholder 8" descr="A picture containing text, accessory, case&#10;&#10;Description automatically generated">
            <a:extLst>
              <a:ext uri="{FF2B5EF4-FFF2-40B4-BE49-F238E27FC236}">
                <a16:creationId xmlns:a16="http://schemas.microsoft.com/office/drawing/2014/main" id="{81E81C4D-D9B9-40E6-8B0C-E391F264AE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955" y="2201663"/>
            <a:ext cx="6986727" cy="339438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A6675-D25E-4758-8DA4-19ACFED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1E10-9434-4B72-BCAC-02788BB1DBCA}" type="datetime1">
              <a:rPr lang="en-US" smtClean="0"/>
              <a:t>1/20/2021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EA8AD-3429-435A-BAAE-1E3939C1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5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EA6841-1E37-49FF-ACAD-D1B411A85C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-230820"/>
            <a:ext cx="12188413" cy="70888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1327A-5E85-4621-BFFD-DD685B62E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2653651"/>
            <a:ext cx="10960223" cy="775349"/>
          </a:xfrm>
        </p:spPr>
        <p:txBody>
          <a:bodyPr/>
          <a:lstStyle/>
          <a:p>
            <a:r>
              <a:rPr lang="en-US" dirty="0"/>
              <a:t>Higher priority tasks(steering angle) can preempt any task and do its work.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78FE54-96DA-44E2-8D8C-CC0E7700A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1E10-9434-4B72-BCAC-02788BB1DBCA}" type="datetime1">
              <a:rPr lang="en-US" smtClean="0"/>
              <a:t>1/20/2021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1E497-51AB-446B-A0D6-9C94BAC80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28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4557E5-CF33-499B-BEA7-EF02C974278F}"/>
              </a:ext>
            </a:extLst>
          </p:cNvPr>
          <p:cNvSpPr txBox="1">
            <a:spLocks/>
          </p:cNvSpPr>
          <p:nvPr/>
        </p:nvSpPr>
        <p:spPr>
          <a:xfrm>
            <a:off x="838198" y="4069455"/>
            <a:ext cx="10960223" cy="5447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 need for the task to wait until its other functions finishes its work.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B20709-5303-4FD3-BDD3-14975562D070}"/>
              </a:ext>
            </a:extLst>
          </p:cNvPr>
          <p:cNvSpPr txBox="1"/>
          <p:nvPr/>
        </p:nvSpPr>
        <p:spPr>
          <a:xfrm>
            <a:off x="2890188" y="1597697"/>
            <a:ext cx="6408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</a:rPr>
              <a:t>Critical tasks always first</a:t>
            </a:r>
          </a:p>
        </p:txBody>
      </p:sp>
    </p:spTree>
    <p:extLst>
      <p:ext uri="{BB962C8B-B14F-4D97-AF65-F5344CB8AC3E}">
        <p14:creationId xmlns:p14="http://schemas.microsoft.com/office/powerpoint/2010/main" val="344039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2EBE7D-47A4-4B07-8740-073C362D42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-230820"/>
            <a:ext cx="12188413" cy="70888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3E21E-2109-40DA-A45D-2E66051AA9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716568"/>
            <a:ext cx="10515600" cy="470516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accent1"/>
                </a:solidFill>
              </a:rPr>
              <a:t>Saving some CPU Cycles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FA8E0-31F4-4A90-B815-C2612BBE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1E10-9434-4B72-BCAC-02788BB1DBCA}" type="datetime1">
              <a:rPr lang="en-US" smtClean="0"/>
              <a:t>1/20/2021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FA69B-08F6-45B3-B2F9-2B95BD7D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29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E84E42-318A-4973-8A62-D6C90C48B9D7}"/>
              </a:ext>
            </a:extLst>
          </p:cNvPr>
          <p:cNvSpPr txBox="1">
            <a:spLocks/>
          </p:cNvSpPr>
          <p:nvPr/>
        </p:nvSpPr>
        <p:spPr>
          <a:xfrm>
            <a:off x="836406" y="3897821"/>
            <a:ext cx="10515600" cy="9848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Tasks that need data from other tasks(dependent Tasks) won’t halt the CPU, it will be blocked giving some space for other tasks to run.</a:t>
            </a:r>
          </a:p>
        </p:txBody>
      </p:sp>
    </p:spTree>
    <p:extLst>
      <p:ext uri="{BB962C8B-B14F-4D97-AF65-F5344CB8AC3E}">
        <p14:creationId xmlns:p14="http://schemas.microsoft.com/office/powerpoint/2010/main" val="197820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CBC6C7D-3EF1-4D06-9DF4-67AC49B7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88413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E3CB62E-9249-4F2F-B0D2-C2E9B777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7909"/>
            <a:ext cx="10515600" cy="802414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chemeClr val="accent1"/>
                </a:solidFill>
              </a:rPr>
              <a:t>Used Sensor</a:t>
            </a:r>
            <a:endParaRPr lang="en-US" sz="4800" b="1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BEF0D67-7724-43AD-9A84-EBD168CA2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65259"/>
            <a:ext cx="4293093" cy="453654"/>
          </a:xfrm>
        </p:spPr>
        <p:txBody>
          <a:bodyPr/>
          <a:lstStyle/>
          <a:p>
            <a:r>
              <a:rPr lang="en-US" dirty="0"/>
              <a:t>Inductive proximity sensor.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BC87C032-8408-46A3-A01C-A79288246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1E10-9434-4B72-BCAC-02788BB1DBCA}" type="datetime1">
              <a:rPr lang="en-US"/>
              <a:pPr/>
              <a:t>1/20/2021</a:t>
            </a:fld>
            <a:endParaRPr lang="en-US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66D7C518-C99E-4E5A-9C0C-0423BA0A5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3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8ED049-C200-4BCD-B1A5-F07FACB948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31" y="1900105"/>
            <a:ext cx="477020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6FB62C-87B1-4959-B58A-AF7700627393}"/>
              </a:ext>
            </a:extLst>
          </p:cNvPr>
          <p:cNvSpPr txBox="1"/>
          <p:nvPr/>
        </p:nvSpPr>
        <p:spPr>
          <a:xfrm>
            <a:off x="7368466" y="541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5CFCAA-935D-42E4-8000-7C570B42697D}"/>
              </a:ext>
            </a:extLst>
          </p:cNvPr>
          <p:cNvSpPr txBox="1"/>
          <p:nvPr/>
        </p:nvSpPr>
        <p:spPr>
          <a:xfrm>
            <a:off x="848772" y="2618913"/>
            <a:ext cx="275267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Options available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81D658CE-36A9-49B3-BE49-648ABD416BD4}"/>
              </a:ext>
            </a:extLst>
          </p:cNvPr>
          <p:cNvSpPr txBox="1">
            <a:spLocks/>
          </p:cNvSpPr>
          <p:nvPr/>
        </p:nvSpPr>
        <p:spPr>
          <a:xfrm>
            <a:off x="838199" y="3148941"/>
            <a:ext cx="4293093" cy="20018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1"/>
                </a:solidFill>
              </a:rPr>
              <a:t>1.</a:t>
            </a:r>
            <a:r>
              <a:rPr lang="en-US" dirty="0"/>
              <a:t> 15mm Detection Distance</a:t>
            </a:r>
            <a:endParaRPr lang="en-US" dirty="0">
              <a:solidFill>
                <a:schemeClr val="accent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1"/>
                </a:solidFill>
              </a:rPr>
              <a:t>2.</a:t>
            </a:r>
            <a:r>
              <a:rPr lang="en-US" dirty="0"/>
              <a:t> 8mm Detection Distance</a:t>
            </a:r>
            <a:endParaRPr lang="en-US" dirty="0">
              <a:solidFill>
                <a:schemeClr val="accent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1"/>
                </a:solidFill>
              </a:rPr>
              <a:t>3.</a:t>
            </a:r>
            <a:r>
              <a:rPr lang="en-US" dirty="0"/>
              <a:t> 4mm Detection Distance</a:t>
            </a:r>
            <a:endParaRPr lang="en-US" dirty="0">
              <a:solidFill>
                <a:schemeClr val="accent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1"/>
                </a:solidFill>
              </a:rPr>
              <a:t>4.</a:t>
            </a:r>
            <a:r>
              <a:rPr lang="en-US" dirty="0"/>
              <a:t> 2mm Detection Distance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36656B0B-16D8-41B6-9552-799DA005F7FF}"/>
              </a:ext>
            </a:extLst>
          </p:cNvPr>
          <p:cNvSpPr txBox="1">
            <a:spLocks/>
          </p:cNvSpPr>
          <p:nvPr/>
        </p:nvSpPr>
        <p:spPr>
          <a:xfrm>
            <a:off x="838198" y="5168547"/>
            <a:ext cx="4293093" cy="9976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solidFill>
                  <a:srgbClr val="7030A0"/>
                </a:solidFill>
              </a:rPr>
              <a:t>*We go for shorter distance detections</a:t>
            </a:r>
          </a:p>
        </p:txBody>
      </p:sp>
    </p:spTree>
    <p:extLst>
      <p:ext uri="{BB962C8B-B14F-4D97-AF65-F5344CB8AC3E}">
        <p14:creationId xmlns:p14="http://schemas.microsoft.com/office/powerpoint/2010/main" val="394951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build="p"/>
      <p:bldP spid="7" grpId="0"/>
      <p:bldP spid="17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26B2A8-F0FD-431A-BB31-50A0F5AF0D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2363" y="-1"/>
            <a:ext cx="1228077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C4EE21-2D13-4CD7-A191-31E054C9B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87" y="2766218"/>
            <a:ext cx="12192000" cy="1325563"/>
          </a:xfrm>
        </p:spPr>
        <p:txBody>
          <a:bodyPr/>
          <a:lstStyle/>
          <a:p>
            <a:pPr algn="ctr"/>
            <a:r>
              <a:rPr lang="en-US" sz="9600" b="1" dirty="0"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  <a:br>
              <a:rPr lang="en-US" dirty="0"/>
            </a:b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2ED6D4-D6EB-4FBB-81A9-F500F65EC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1E10-9434-4B72-BCAC-02788BB1DBCA}" type="datetime1">
              <a:rPr lang="en-US" smtClean="0"/>
              <a:t>1/20/2021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D0F81E-2C93-43A3-A3A2-76DAFB81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34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CBC6C7D-3EF1-4D06-9DF4-67AC49B7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88413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E3CB62E-9249-4F2F-B0D2-C2E9B777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" y="1115930"/>
            <a:ext cx="12188413" cy="62073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Sensor fixation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E9994188-2DBC-4E19-B7C1-FE130573BF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252" y="1873189"/>
            <a:ext cx="7883371" cy="4492234"/>
          </a:xfrm>
        </p:spPr>
      </p:pic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D735AD3D-3D84-4A2C-9C90-FB884A6C9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1E10-9434-4B72-BCAC-02788BB1DBCA}" type="datetime1">
              <a:rPr lang="en-US"/>
              <a:pPr/>
              <a:t>1/20/2021</a:t>
            </a:fld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9661E3CA-7F0F-4173-800A-3DF457B80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8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CBC6C7D-3EF1-4D06-9DF4-67AC49B7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" y="0"/>
            <a:ext cx="12188413" cy="586814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E3CB62E-9249-4F2F-B0D2-C2E9B777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7909"/>
            <a:ext cx="10515600" cy="80241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How does the system work?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BEF0D67-7724-43AD-9A84-EBD168CA2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361" y="2165259"/>
            <a:ext cx="6747030" cy="126374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are four of rotary blots, when the sensor detects a rising edge, so it detected one of the blots.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1A30C-3E3B-4F1D-BB0F-484C27267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1E10-9434-4B72-BCAC-02788BB1DBCA}" type="datetime1">
              <a:rPr lang="en-US"/>
              <a:pPr/>
              <a:t>1/20/2021</a:t>
            </a:fld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E458A96A-71DC-406C-AC24-AE1C1D58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Ride &amp; Roll Rats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D90BC-0DA1-4EC6-9997-141DA0B3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8385" y="6356350"/>
            <a:ext cx="2743200" cy="365125"/>
          </a:xfrm>
        </p:spPr>
        <p:txBody>
          <a:bodyPr/>
          <a:lstStyle/>
          <a:p>
            <a:fld id="{13E87234-9DD3-4A2E-9039-02029F135454}" type="slidenum">
              <a:rPr lang="en-US" smtClean="0"/>
              <a:t>5</a:t>
            </a:fld>
            <a:endParaRPr lang="en-US" dirty="0"/>
          </a:p>
        </p:txBody>
      </p:sp>
      <p:sp>
        <p:nvSpPr>
          <p:cNvPr id="24" name="Content Placeholder 11">
            <a:extLst>
              <a:ext uri="{FF2B5EF4-FFF2-40B4-BE49-F238E27FC236}">
                <a16:creationId xmlns:a16="http://schemas.microsoft.com/office/drawing/2014/main" id="{F13D9D26-9B1E-48DF-93D7-8995E14CEA14}"/>
              </a:ext>
            </a:extLst>
          </p:cNvPr>
          <p:cNvSpPr txBox="1">
            <a:spLocks/>
          </p:cNvSpPr>
          <p:nvPr/>
        </p:nvSpPr>
        <p:spPr>
          <a:xfrm>
            <a:off x="681361" y="4821525"/>
            <a:ext cx="6448888" cy="8085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For this purpose, We use a hardware timer in input capture mode(ICU).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0" name="Content Placeholder 19" descr="A picture containing shape&#10;&#10;Description automatically generated">
            <a:extLst>
              <a:ext uri="{FF2B5EF4-FFF2-40B4-BE49-F238E27FC236}">
                <a16:creationId xmlns:a16="http://schemas.microsoft.com/office/drawing/2014/main" id="{AF2524D8-1C52-4F77-861A-D0ABC94BF6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000" y="2030323"/>
            <a:ext cx="2668480" cy="10235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9FAB7128-F8A8-4BFB-9FDE-B8D767F353C3}"/>
              </a:ext>
            </a:extLst>
          </p:cNvPr>
          <p:cNvSpPr txBox="1">
            <a:spLocks/>
          </p:cNvSpPr>
          <p:nvPr/>
        </p:nvSpPr>
        <p:spPr>
          <a:xfrm>
            <a:off x="681361" y="3457153"/>
            <a:ext cx="6448888" cy="12637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By measuring the time between the detections of the blots so we can measure wheel’s RPM and Speed.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72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build="p"/>
      <p:bldP spid="24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CBC6C7D-3EF1-4D06-9DF4-67AC49B7EFF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0" y="0"/>
            <a:ext cx="12188413" cy="6858000"/>
          </a:xfrm>
          <a:prstGeom prst="rect">
            <a:avLst/>
          </a:prstGeom>
        </p:spPr>
      </p:pic>
      <p:pic>
        <p:nvPicPr>
          <p:cNvPr id="9" name="Detecting RPM of Motor by Using Proximity Sensor_Trim">
            <a:hlinkClick r:id="" action="ppaction://media"/>
            <a:extLst>
              <a:ext uri="{FF2B5EF4-FFF2-40B4-BE49-F238E27FC236}">
                <a16:creationId xmlns:a16="http://schemas.microsoft.com/office/drawing/2014/main" id="{3B76D4A3-A43D-45A4-8409-3237583FB6B3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364" y="1171852"/>
            <a:ext cx="10574954" cy="518381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AF298-C6E1-4EA1-BCEA-81C617E98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1E10-9434-4B72-BCAC-02788BB1DBCA}" type="datetime1">
              <a:rPr lang="en-US"/>
              <a:pPr/>
              <a:t>1/20/2021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99E1A8-1129-49FE-9784-4345BDDB6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9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5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CBC6C7D-3EF1-4D06-9DF4-67AC49B7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88413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E3CB62E-9249-4F2F-B0D2-C2E9B777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7909"/>
            <a:ext cx="10515600" cy="80241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Conflicts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BEF0D67-7724-43AD-9A84-EBD168CA2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65259"/>
            <a:ext cx="5257800" cy="4351338"/>
          </a:xfrm>
        </p:spPr>
        <p:txBody>
          <a:bodyPr/>
          <a:lstStyle/>
          <a:p>
            <a:pPr algn="ctr"/>
            <a:endParaRPr lang="en-US" sz="3600" b="1" dirty="0">
              <a:solidFill>
                <a:schemeClr val="accent1"/>
              </a:solidFill>
            </a:endParaRPr>
          </a:p>
          <a:p>
            <a:pPr algn="ctr"/>
            <a:endParaRPr lang="en-US" sz="3600" b="1" dirty="0">
              <a:solidFill>
                <a:schemeClr val="accent1"/>
              </a:solidFill>
            </a:endParaRPr>
          </a:p>
          <a:p>
            <a:pPr algn="ctr"/>
            <a:r>
              <a:rPr lang="en-US" sz="3600" b="1" dirty="0">
                <a:solidFill>
                  <a:schemeClr val="accent1"/>
                </a:solidFill>
              </a:rPr>
              <a:t>Do the rear wheels’ measurements matter?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73245B7-DB49-4F41-A947-5F458C98F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1E10-9434-4B72-BCAC-02788BB1DBCA}" type="datetime1">
              <a:rPr lang="en-US"/>
              <a:pPr/>
              <a:t>1/20/2021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C3E317-658E-4C0F-B815-594AB8A73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0CC71-84E7-4FC7-8455-B3999EAF4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44715"/>
            <a:ext cx="5181600" cy="4351338"/>
          </a:xfrm>
        </p:spPr>
        <p:txBody>
          <a:bodyPr/>
          <a:lstStyle/>
          <a:p>
            <a:pPr algn="ctr"/>
            <a:endParaRPr lang="en-US" sz="3600" dirty="0">
              <a:solidFill>
                <a:schemeClr val="accent1"/>
              </a:solidFill>
            </a:endParaRPr>
          </a:p>
          <a:p>
            <a:pPr algn="ctr"/>
            <a:endParaRPr lang="en-US" sz="3600" dirty="0">
              <a:solidFill>
                <a:schemeClr val="accent1"/>
              </a:solidFill>
            </a:endParaRPr>
          </a:p>
          <a:p>
            <a:pPr algn="ctr"/>
            <a:endParaRPr lang="en-US" sz="3600" dirty="0">
              <a:solidFill>
                <a:schemeClr val="accent1"/>
              </a:solidFill>
            </a:endParaRPr>
          </a:p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The optimum way to calculate wheel’s RPM?</a:t>
            </a:r>
          </a:p>
        </p:txBody>
      </p:sp>
    </p:spTree>
    <p:extLst>
      <p:ext uri="{BB962C8B-B14F-4D97-AF65-F5344CB8AC3E}">
        <p14:creationId xmlns:p14="http://schemas.microsoft.com/office/powerpoint/2010/main" val="115051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build="p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0830CBC-6B07-43D4-B044-504F23792B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22762" y="-12808"/>
            <a:ext cx="12211176" cy="68708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05B2E7-C1C9-459B-A6EC-97A258677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9810"/>
            <a:ext cx="10515600" cy="660878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Do the rear wheels’ measurements matter?</a:t>
            </a:r>
            <a:br>
              <a:rPr lang="en-US" b="1" dirty="0">
                <a:solidFill>
                  <a:schemeClr val="accent1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B0D6D-8687-441D-9A93-344A11DEB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638436"/>
            <a:ext cx="5181600" cy="1947385"/>
          </a:xfrm>
        </p:spPr>
        <p:txBody>
          <a:bodyPr/>
          <a:lstStyle/>
          <a:p>
            <a:r>
              <a:rPr lang="en-US" dirty="0"/>
              <a:t>In our regular car’s speed calculations, we depend on the two front wheels as they have the same speed as the body of the car, So we use this formula: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E0B952C9-C508-4EFB-9872-8574B5F127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861" y="3777935"/>
            <a:ext cx="2636748" cy="103641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27C1F-3243-46DC-AA48-E35F369DF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1E10-9434-4B72-BCAC-02788BB1DBCA}" type="datetime1">
              <a:rPr lang="en-US"/>
              <a:pPr/>
              <a:t>1/20/2021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61702-BA7C-46C7-A72A-4C5B1C05A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AC0391-A94E-41D9-A0F8-9B7D21F96615}"/>
              </a:ext>
            </a:extLst>
          </p:cNvPr>
          <p:cNvSpPr txBox="1"/>
          <p:nvPr/>
        </p:nvSpPr>
        <p:spPr>
          <a:xfrm>
            <a:off x="6587231" y="1690687"/>
            <a:ext cx="51152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this case we don’t include </a:t>
            </a:r>
          </a:p>
          <a:p>
            <a:r>
              <a:rPr lang="en-US" sz="2800" dirty="0"/>
              <a:t>The two rear wheels in car’s speed Calculation, due to wheel’s slipping.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00C76-8E2B-4C5E-B3A7-7CE8B84F1FEA}"/>
              </a:ext>
            </a:extLst>
          </p:cNvPr>
          <p:cNvSpPr txBox="1"/>
          <p:nvPr/>
        </p:nvSpPr>
        <p:spPr>
          <a:xfrm>
            <a:off x="6587231" y="3921252"/>
            <a:ext cx="51152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So, we can exclude the two rear inductive proximity.</a:t>
            </a:r>
          </a:p>
          <a:p>
            <a:r>
              <a:rPr lang="en-US" sz="2800" dirty="0"/>
              <a:t>sensors and that reduces some overhead on the CPU.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AE6BF3-78B3-4078-A86B-95214A5C4A29}"/>
              </a:ext>
            </a:extLst>
          </p:cNvPr>
          <p:cNvSpPr txBox="1">
            <a:spLocks/>
          </p:cNvSpPr>
          <p:nvPr/>
        </p:nvSpPr>
        <p:spPr>
          <a:xfrm>
            <a:off x="838200" y="5006459"/>
            <a:ext cx="5181600" cy="11501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consider wheel’s slip ratio(</a:t>
            </a:r>
            <a:r>
              <a:rPr lang="en-US" dirty="0" err="1"/>
              <a:t>i</a:t>
            </a:r>
            <a:r>
              <a:rPr lang="en-US" dirty="0"/>
              <a:t>)- when the break switch is pressed-as its average value(0.1</a:t>
            </a:r>
            <a:r>
              <a:rPr lang="en-US" dirty="0">
                <a:sym typeface="Wingdings" panose="05000000000000000000" pitchFamily="2" charset="2"/>
              </a:rPr>
              <a:t>0.2).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13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A9507A-82B5-4119-B880-37AC8B514B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8841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05C2B-C0A5-4641-8977-5AA96271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1953"/>
            <a:ext cx="10515600" cy="59873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Why we may need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A8CE6-EC62-40CA-BADB-47236372FB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146" y="2576187"/>
            <a:ext cx="12038120" cy="598736"/>
          </a:xfrm>
        </p:spPr>
        <p:txBody>
          <a:bodyPr/>
          <a:lstStyle/>
          <a:p>
            <a:r>
              <a:rPr lang="en-US" dirty="0"/>
              <a:t>By considering this we can get better average reading while breaking.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A907D-F2D2-4F13-896F-D421D751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1E10-9434-4B72-BCAC-02788BB1DBCA}" type="datetime1">
              <a:rPr lang="en-US"/>
              <a:pPr/>
              <a:t>1/20/2021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B49E15-A010-4618-AAEE-F069AEFE5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87234-9DD3-4A2E-9039-02029F135454}" type="slidenum">
              <a:rPr lang="en-US" smtClean="0"/>
              <a:t>9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065CC72-00F6-47EF-B048-5760DA85079B}"/>
              </a:ext>
            </a:extLst>
          </p:cNvPr>
          <p:cNvSpPr txBox="1">
            <a:spLocks/>
          </p:cNvSpPr>
          <p:nvPr/>
        </p:nvSpPr>
        <p:spPr>
          <a:xfrm>
            <a:off x="0" y="4060422"/>
            <a:ext cx="12038120" cy="5164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By considering this we can get better average reading while breaking.</a:t>
            </a:r>
          </a:p>
        </p:txBody>
      </p:sp>
    </p:spTree>
    <p:extLst>
      <p:ext uri="{BB962C8B-B14F-4D97-AF65-F5344CB8AC3E}">
        <p14:creationId xmlns:p14="http://schemas.microsoft.com/office/powerpoint/2010/main" val="197083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2483</TotalTime>
  <Words>849</Words>
  <Application>Microsoft Office PowerPoint</Application>
  <PresentationFormat>Widescreen</PresentationFormat>
  <Paragraphs>171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Aharoni</vt:lpstr>
      <vt:lpstr>Arial</vt:lpstr>
      <vt:lpstr>Calibri</vt:lpstr>
      <vt:lpstr>Calibri Light</vt:lpstr>
      <vt:lpstr>Office Theme</vt:lpstr>
      <vt:lpstr>Low Voltage</vt:lpstr>
      <vt:lpstr>PowerPoint Presentation</vt:lpstr>
      <vt:lpstr>Used Sensor</vt:lpstr>
      <vt:lpstr>Sensor fixation</vt:lpstr>
      <vt:lpstr>How does the system work?</vt:lpstr>
      <vt:lpstr>PowerPoint Presentation</vt:lpstr>
      <vt:lpstr>Conflicts</vt:lpstr>
      <vt:lpstr>Do the rear wheels’ measurements matter? </vt:lpstr>
      <vt:lpstr>Why we may need it?</vt:lpstr>
      <vt:lpstr>The optimum way to calculate wheel’s RPM?</vt:lpstr>
      <vt:lpstr>PowerPoint Presentation</vt:lpstr>
      <vt:lpstr>Code enhancement</vt:lpstr>
      <vt:lpstr>PowerPoint Presentation</vt:lpstr>
      <vt:lpstr>PowerPoint Presentation</vt:lpstr>
      <vt:lpstr> Design enhancement</vt:lpstr>
      <vt:lpstr>PowerPoint Presentation</vt:lpstr>
      <vt:lpstr>Data Acquisition</vt:lpstr>
      <vt:lpstr>Old integration issues</vt:lpstr>
      <vt:lpstr>PowerPoint Presentation</vt:lpstr>
      <vt:lpstr>Events Delay</vt:lpstr>
      <vt:lpstr>Random sample timing</vt:lpstr>
      <vt:lpstr>Priority</vt:lpstr>
      <vt:lpstr>Solution</vt:lpstr>
      <vt:lpstr>Real Time Operating System (RTOS)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 Voltage</dc:title>
  <dc:creator>Mohamed sayed Farouk Sayed 1900626</dc:creator>
  <cp:lastModifiedBy>Mohamed sayed Farouk Sayed 1900626</cp:lastModifiedBy>
  <cp:revision>49</cp:revision>
  <dcterms:created xsi:type="dcterms:W3CDTF">2021-01-18T20:40:14Z</dcterms:created>
  <dcterms:modified xsi:type="dcterms:W3CDTF">2021-01-20T14:03:41Z</dcterms:modified>
</cp:coreProperties>
</file>